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d15626f2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d15626f2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d15626f2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d15626f2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d15626f24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d15626f24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d17f7096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d17f7096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d17f687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d17f687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d15626f24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d15626f2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where we'll need the list of URI-Ms corresponding to each of the 10 URI-Rs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d15626f24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d15626f24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d17f7096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d17f7096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d17f7096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d17f7096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d17f709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d17f709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d15626f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d15626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d15626f24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d15626f24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d15626f2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d15626f2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d15626f2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d15626f2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 sure to include URI-Rs, URI-Ms, etc. in your repo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d15626f2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d15626f2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d15626f2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d15626f2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d15626f24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d15626f24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d15626f2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d15626f2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d15626f2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d15626f2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kgarg001@odu.edu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mailto:kgarg001@odu.ed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oduwsdl/MemGator" TargetMode="External"/><Relationship Id="rId4" Type="http://schemas.openxmlformats.org/officeDocument/2006/relationships/hyperlink" Target="https://github.com/internetarchive/wayback/blob/master/wayback-cdx-server/README.md" TargetMode="External"/><Relationship Id="rId5" Type="http://schemas.openxmlformats.org/officeDocument/2006/relationships/hyperlink" Target="mailto:kgarg001@odu.edu" TargetMode="External"/><Relationship Id="rId6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mailto:kgarg001@odu.edu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hyperlink" Target="https://twitter.com/realDonaldTrump/status/1306557587375128576" TargetMode="External"/><Relationship Id="rId5" Type="http://schemas.openxmlformats.org/officeDocument/2006/relationships/hyperlink" Target="mailto:kgarg001@odu.edu" TargetMode="External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hyperlink" Target="https://twitter.com/realDonaldTrump/status/1275409656488382465" TargetMode="External"/><Relationship Id="rId5" Type="http://schemas.openxmlformats.org/officeDocument/2006/relationships/hyperlink" Target="mailto:kgarg001@odu.edu" TargetMode="External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hyperlink" Target="https://twitter.com/realDonaldTrump/status/1313449844413992961" TargetMode="External"/><Relationship Id="rId5" Type="http://schemas.openxmlformats.org/officeDocument/2006/relationships/hyperlink" Target="mailto:kgarg001@odu.edu" TargetMode="External"/><Relationship Id="rId6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hyperlink" Target="mailto:kgarg001@odu.edu" TargetMode="External"/><Relationship Id="rId5" Type="http://schemas.openxmlformats.org/officeDocument/2006/relationships/image" Target="../media/image26.png"/><Relationship Id="rId6" Type="http://schemas.openxmlformats.org/officeDocument/2006/relationships/hyperlink" Target="https://twitter.com/realDonaldTrump/status/1313449844413992961/retweets/with_comments" TargetMode="External"/><Relationship Id="rId7" Type="http://schemas.openxmlformats.org/officeDocument/2006/relationships/hyperlink" Target="https://pypi.org/project/haralyzer/" TargetMode="External"/><Relationship Id="rId8" Type="http://schemas.openxmlformats.org/officeDocument/2006/relationships/hyperlink" Target="https://stedolan.github.io/jq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kgarg001@odu.edu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hyperlink" Target="https://botometer.osome.iu.edu/" TargetMode="External"/><Relationship Id="rId5" Type="http://schemas.openxmlformats.org/officeDocument/2006/relationships/hyperlink" Target="mailto:kgarg001@odu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mailto:kgarg001@odu.edu" TargetMode="External"/><Relationship Id="rId5" Type="http://schemas.openxmlformats.org/officeDocument/2006/relationships/hyperlink" Target="http://storygraph.cs.odu.edu/graphs/polar-media-consensus-graph/#cursor=143&amp;hist=1440&amp;t=2020-05-26T23:57:3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witter.com/realDonaldTrump/status/1313449844413992961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hyperlink" Target="https://twitter.com/realDonaldTrump/status/1265255835124539392" TargetMode="External"/><Relationship Id="rId7" Type="http://schemas.openxmlformats.org/officeDocument/2006/relationships/hyperlink" Target="mailto:kgarg001@odu.ed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hyperlink" Target="mailto:kgarg001@odu.edu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hyperlink" Target="mailto:kgarg001@odu.edu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oduwsdl/MemGator" TargetMode="External"/><Relationship Id="rId4" Type="http://schemas.openxmlformats.org/officeDocument/2006/relationships/hyperlink" Target="https://github.com/internetarchive/wayback/blob/master/wayback-cdx-server/README.md" TargetMode="External"/><Relationship Id="rId5" Type="http://schemas.openxmlformats.org/officeDocument/2006/relationships/hyperlink" Target="mailto:kgarg001@odu.edu" TargetMode="External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hyperlink" Target="https://web.archive.org/web/20200823210018/https://twitter.com/realdonaldtrump/status/1297495295266357248" TargetMode="External"/><Relationship Id="rId5" Type="http://schemas.openxmlformats.org/officeDocument/2006/relationships/hyperlink" Target="https://web.archive.org/web/20200823112607/https://twitter.com/realdonaldtrump/status/1297495295266357248" TargetMode="External"/><Relationship Id="rId6" Type="http://schemas.openxmlformats.org/officeDocument/2006/relationships/hyperlink" Target="https://ws-dl.blogspot.com/2020/07/2020-07-15-twitter-was-already.html" TargetMode="External"/><Relationship Id="rId7" Type="http://schemas.openxmlformats.org/officeDocument/2006/relationships/hyperlink" Target="mailto:kgarg001@odu.edu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mailto:kgarg001@odu.edu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mailto:kgarg001@od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President Trump’s Tweets labeled by Twitter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72675" y="3098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CS895 - Web Archiving Forensics, Fall 2020</a:t>
            </a:r>
            <a:endParaRPr b="1"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Old Dominion University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Department of Computer Science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Kritika Garg</a:t>
            </a:r>
            <a:r>
              <a:rPr lang="en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kgarg001@odu.edu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300">
              <a:solidFill>
                <a:srgbClr val="00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</a:t>
            </a:r>
            <a:r>
              <a:rPr lang="en" sz="900">
                <a:solidFill>
                  <a:srgbClr val="4A86E8"/>
                </a:solidFill>
              </a:rPr>
              <a:t>kritika_garg</a:t>
            </a:r>
            <a:r>
              <a:rPr lang="en" sz="900"/>
              <a:t>   </a:t>
            </a:r>
            <a:r>
              <a:rPr lang="en" sz="900"/>
              <a:t> (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20140" l="15324" r="15331" t="20146"/>
          <a:stretch/>
        </p:blipFill>
        <p:spPr>
          <a:xfrm>
            <a:off x="204900" y="4968562"/>
            <a:ext cx="106800" cy="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265700" y="18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</a:t>
            </a:r>
            <a:r>
              <a:rPr lang="en"/>
              <a:t> </a:t>
            </a:r>
            <a:r>
              <a:rPr lang="en"/>
              <a:t>Violation</a:t>
            </a:r>
            <a:r>
              <a:rPr lang="en"/>
              <a:t> in n</a:t>
            </a:r>
            <a:r>
              <a:rPr lang="en"/>
              <a:t>ew UI mementos in IA 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12451" l="0" r="0" t="6009"/>
          <a:stretch/>
        </p:blipFill>
        <p:spPr>
          <a:xfrm>
            <a:off x="635000" y="760075"/>
            <a:ext cx="5686250" cy="40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6652500" y="1288175"/>
            <a:ext cx="17481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tweet created at : 08-23-2020 11:25:59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According to this memento the tweet was labeled within 1 min and 8 secs. </a:t>
            </a:r>
            <a:endParaRPr i="1"/>
          </a:p>
        </p:txBody>
      </p:sp>
      <p:sp>
        <p:nvSpPr>
          <p:cNvPr id="166" name="Google Shape;166;p22"/>
          <p:cNvSpPr/>
          <p:nvPr/>
        </p:nvSpPr>
        <p:spPr>
          <a:xfrm>
            <a:off x="2475125" y="801350"/>
            <a:ext cx="947700" cy="29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1536600" y="1729800"/>
            <a:ext cx="3919800" cy="2999700"/>
          </a:xfrm>
          <a:prstGeom prst="wedgeRoundRectCallout">
            <a:avLst>
              <a:gd fmla="val -50235" name="adj1"/>
              <a:gd fmla="val 5214" name="adj2"/>
              <a:gd fmla="val 0" name="adj3"/>
            </a:avLst>
          </a:prstGeom>
          <a:noFill/>
          <a:ln cap="flat" cmpd="sng" w="28575">
            <a:solidFill>
              <a:srgbClr val="EA999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4471925" y="3717300"/>
            <a:ext cx="1637700" cy="487800"/>
          </a:xfrm>
          <a:prstGeom prst="rect">
            <a:avLst/>
          </a:prstGeom>
          <a:solidFill>
            <a:srgbClr val="F4CCCC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 Hours</a:t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old and new UI mementos in 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55725" y="3741050"/>
            <a:ext cx="82842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Table 1. The number of old UI and new UI mementos in IA for the 10 labeled tweets.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400"/>
              <a:t>Data is tabulated using Memgator &amp; CDX API on 2020-10-14T21:45.</a:t>
            </a:r>
            <a:endParaRPr i="1" sz="1400"/>
          </a:p>
        </p:txBody>
      </p:sp>
      <p:sp>
        <p:nvSpPr>
          <p:cNvPr id="176" name="Google Shape;176;p23"/>
          <p:cNvSpPr/>
          <p:nvPr/>
        </p:nvSpPr>
        <p:spPr>
          <a:xfrm>
            <a:off x="355725" y="4616950"/>
            <a:ext cx="4093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https://github.com/oduwsdl/MemGator</a:t>
            </a:r>
            <a:r>
              <a:rPr lang="en" sz="700"/>
              <a:t>,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https://github.com/internetarchive/wayback/blob/master/wayback-cdx-server/README.md</a:t>
            </a:r>
            <a:endParaRPr sz="700"/>
          </a:p>
        </p:txBody>
      </p:sp>
      <p:sp>
        <p:nvSpPr>
          <p:cNvPr id="177" name="Google Shape;177;p23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515" y="1170125"/>
            <a:ext cx="4464970" cy="24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It takes an average of 4-5 hours for Twitter to label Trump's tweets</a:t>
            </a:r>
            <a:endParaRPr sz="2500"/>
          </a:p>
        </p:txBody>
      </p:sp>
      <p:sp>
        <p:nvSpPr>
          <p:cNvPr id="184" name="Google Shape;184;p24"/>
          <p:cNvSpPr/>
          <p:nvPr/>
        </p:nvSpPr>
        <p:spPr>
          <a:xfrm>
            <a:off x="1342350" y="2070275"/>
            <a:ext cx="6459300" cy="23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41150" y="2245150"/>
            <a:ext cx="1648200" cy="1122600"/>
          </a:xfrm>
          <a:prstGeom prst="upArrowCallout">
            <a:avLst>
              <a:gd fmla="val 9998" name="adj1"/>
              <a:gd fmla="val 13001" name="adj2"/>
              <a:gd fmla="val 15995" name="adj3"/>
              <a:gd fmla="val 75002" name="adj4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Tweet created by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@realDonaldTrump</a:t>
            </a:r>
            <a:endParaRPr sz="1300"/>
          </a:p>
        </p:txBody>
      </p:sp>
      <p:sp>
        <p:nvSpPr>
          <p:cNvPr id="186" name="Google Shape;186;p24"/>
          <p:cNvSpPr txBox="1"/>
          <p:nvPr/>
        </p:nvSpPr>
        <p:spPr>
          <a:xfrm>
            <a:off x="1077600" y="1643000"/>
            <a:ext cx="466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T</a:t>
            </a:r>
            <a:r>
              <a:rPr b="1" baseline="-25000" lang="en" sz="1600">
                <a:solidFill>
                  <a:srgbClr val="FF0000"/>
                </a:solidFill>
              </a:rPr>
              <a:t>1</a:t>
            </a:r>
            <a:endParaRPr b="1" baseline="-25000" sz="1600">
              <a:solidFill>
                <a:srgbClr val="FF0000"/>
              </a:solidFill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3968275" y="1643000"/>
            <a:ext cx="466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00"/>
                </a:solidFill>
              </a:rPr>
              <a:t>T</a:t>
            </a:r>
            <a:r>
              <a:rPr b="1" baseline="-25000" lang="en" sz="1500">
                <a:solidFill>
                  <a:srgbClr val="FF0000"/>
                </a:solidFill>
              </a:rPr>
              <a:t>2</a:t>
            </a:r>
            <a:endParaRPr b="1" baseline="-25000" sz="1500">
              <a:solidFill>
                <a:srgbClr val="FF0000"/>
              </a:solidFill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3377275" y="2245150"/>
            <a:ext cx="1648200" cy="1122600"/>
          </a:xfrm>
          <a:prstGeom prst="upArrowCallout">
            <a:avLst>
              <a:gd fmla="val 9998" name="adj1"/>
              <a:gd fmla="val 13001" name="adj2"/>
              <a:gd fmla="val 15995" name="adj3"/>
              <a:gd fmla="val 75002" name="adj4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Tweet </a:t>
            </a:r>
            <a:r>
              <a:rPr lang="en" sz="1300">
                <a:solidFill>
                  <a:schemeClr val="dk1"/>
                </a:solidFill>
              </a:rPr>
              <a:t>labeled</a:t>
            </a:r>
            <a:r>
              <a:rPr lang="en" sz="1300">
                <a:solidFill>
                  <a:schemeClr val="dk1"/>
                </a:solidFill>
              </a:rPr>
              <a:t> by Twitter in 4-5 hours (On average)</a:t>
            </a:r>
            <a:endParaRPr sz="1300"/>
          </a:p>
        </p:txBody>
      </p:sp>
      <p:sp>
        <p:nvSpPr>
          <p:cNvPr id="189" name="Google Shape;189;p24"/>
          <p:cNvSpPr/>
          <p:nvPr/>
        </p:nvSpPr>
        <p:spPr>
          <a:xfrm>
            <a:off x="1987475" y="1352575"/>
            <a:ext cx="1481400" cy="660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Tweet gets likes, retweets, replies</a:t>
            </a:r>
            <a:endParaRPr sz="1300"/>
          </a:p>
        </p:txBody>
      </p:sp>
      <p:sp>
        <p:nvSpPr>
          <p:cNvPr id="190" name="Google Shape;190;p24"/>
          <p:cNvSpPr/>
          <p:nvPr/>
        </p:nvSpPr>
        <p:spPr>
          <a:xfrm>
            <a:off x="4471825" y="1245888"/>
            <a:ext cx="1904700" cy="7674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Violated</a:t>
            </a:r>
            <a:r>
              <a:rPr lang="en" sz="1300"/>
              <a:t> Rules label -&gt; Only Quote Tweets are allowed</a:t>
            </a:r>
            <a:endParaRPr sz="1300"/>
          </a:p>
        </p:txBody>
      </p:sp>
      <p:sp>
        <p:nvSpPr>
          <p:cNvPr id="191" name="Google Shape;191;p24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sp>
        <p:nvSpPr>
          <p:cNvPr id="192" name="Google Shape;192;p24"/>
          <p:cNvSpPr txBox="1"/>
          <p:nvPr/>
        </p:nvSpPr>
        <p:spPr>
          <a:xfrm>
            <a:off x="3195900" y="3699000"/>
            <a:ext cx="27522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Timeline of the labeled tweets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 engagements before label</a:t>
            </a:r>
            <a:endParaRPr/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311700" y="1152475"/>
            <a:ext cx="412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Scraped mementos with old Twitter UI to collect engagements.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out of 7 tweets labeled for </a:t>
            </a:r>
            <a:r>
              <a:rPr lang="en"/>
              <a:t>violation</a:t>
            </a:r>
            <a:r>
              <a:rPr lang="en"/>
              <a:t>, did not had any old UI mementos with engagements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label time(T2) is found using the first old UI memento with label or with help of Twitter’s announcement about the labeled Tweet. 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28649" l="4586" r="7717" t="4505"/>
          <a:stretch/>
        </p:blipFill>
        <p:spPr>
          <a:xfrm>
            <a:off x="4876675" y="1067350"/>
            <a:ext cx="2324275" cy="2005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/>
          <p:nvPr/>
        </p:nvSpPr>
        <p:spPr>
          <a:xfrm>
            <a:off x="5081818" y="2488950"/>
            <a:ext cx="862200" cy="16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326" y="2977175"/>
            <a:ext cx="2647474" cy="193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5456318" y="4269975"/>
            <a:ext cx="862200" cy="16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050" y="859675"/>
            <a:ext cx="2875430" cy="40031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24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Engagements with Trump’s potential misleading Tweet regarding mail-i</a:t>
            </a:r>
            <a:r>
              <a:rPr lang="en" sz="2600"/>
              <a:t>n</a:t>
            </a:r>
            <a:r>
              <a:rPr lang="en" sz="2600"/>
              <a:t> ballots </a:t>
            </a:r>
            <a:endParaRPr sz="2600"/>
          </a:p>
        </p:txBody>
      </p:sp>
      <p:sp>
        <p:nvSpPr>
          <p:cNvPr id="209" name="Google Shape;209;p26"/>
          <p:cNvSpPr txBox="1"/>
          <p:nvPr/>
        </p:nvSpPr>
        <p:spPr>
          <a:xfrm>
            <a:off x="5681825" y="4627938"/>
            <a:ext cx="3211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https://twitter.com/realDonaldTrump/status/1306557587375128576</a:t>
            </a:r>
            <a:endParaRPr sz="800"/>
          </a:p>
        </p:txBody>
      </p:sp>
      <p:sp>
        <p:nvSpPr>
          <p:cNvPr id="210" name="Google Shape;210;p26"/>
          <p:cNvSpPr/>
          <p:nvPr/>
        </p:nvSpPr>
        <p:spPr>
          <a:xfrm>
            <a:off x="5966063" y="3295900"/>
            <a:ext cx="2447400" cy="1278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Tweeted at: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2020-09-17 11:36:18 </a:t>
            </a:r>
            <a:r>
              <a:rPr lang="en"/>
              <a:t>UTC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Labeled </a:t>
            </a:r>
            <a:r>
              <a:rPr lang="en"/>
              <a:t>no later than: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2020-09-17 15:31:00 UTC</a:t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sp>
        <p:nvSpPr>
          <p:cNvPr id="212" name="Google Shape;212;p26"/>
          <p:cNvSpPr/>
          <p:nvPr/>
        </p:nvSpPr>
        <p:spPr>
          <a:xfrm>
            <a:off x="5824375" y="2291100"/>
            <a:ext cx="1914000" cy="165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225" y="1294850"/>
            <a:ext cx="4955000" cy="35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475" y="859675"/>
            <a:ext cx="3253375" cy="39971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type="title"/>
          </p:nvPr>
        </p:nvSpPr>
        <p:spPr>
          <a:xfrm>
            <a:off x="311700" y="28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Engagements with Trump’s “Autonomous-zone” tweet using old UI m</a:t>
            </a:r>
            <a:r>
              <a:rPr lang="en" sz="2700"/>
              <a:t>ementos</a:t>
            </a:r>
            <a:endParaRPr sz="2700"/>
          </a:p>
        </p:txBody>
      </p:sp>
      <p:sp>
        <p:nvSpPr>
          <p:cNvPr id="220" name="Google Shape;220;p27"/>
          <p:cNvSpPr txBox="1"/>
          <p:nvPr/>
        </p:nvSpPr>
        <p:spPr>
          <a:xfrm>
            <a:off x="5835550" y="2637588"/>
            <a:ext cx="3211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https://twitter.com/realDonaldTrump/status/1275409656488382465</a:t>
            </a:r>
            <a:endParaRPr sz="800"/>
          </a:p>
        </p:txBody>
      </p:sp>
      <p:sp>
        <p:nvSpPr>
          <p:cNvPr id="221" name="Google Shape;221;p27"/>
          <p:cNvSpPr/>
          <p:nvPr/>
        </p:nvSpPr>
        <p:spPr>
          <a:xfrm>
            <a:off x="6082050" y="3165225"/>
            <a:ext cx="2615700" cy="1411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Tweeted at: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2020-06-23 12:45:32 UTC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Labeled </a:t>
            </a:r>
            <a:r>
              <a:rPr lang="en">
                <a:solidFill>
                  <a:schemeClr val="dk1"/>
                </a:solidFill>
              </a:rPr>
              <a:t>no later than: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2020-06-23 18:46:00</a:t>
            </a:r>
            <a:r>
              <a:rPr lang="en"/>
              <a:t> UTC</a:t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075" y="1310775"/>
            <a:ext cx="5063875" cy="36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Extracted engagements from old UI mementos</a:t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000" y="1170125"/>
            <a:ext cx="2569325" cy="35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8"/>
          <p:cNvSpPr txBox="1"/>
          <p:nvPr/>
        </p:nvSpPr>
        <p:spPr>
          <a:xfrm>
            <a:off x="5856650" y="2807325"/>
            <a:ext cx="3211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https://twitter.com/realDonaldTrump/status/1313449844413992961</a:t>
            </a:r>
            <a:endParaRPr sz="1100"/>
          </a:p>
        </p:txBody>
      </p:sp>
      <p:sp>
        <p:nvSpPr>
          <p:cNvPr id="231" name="Google Shape;231;p28"/>
          <p:cNvSpPr/>
          <p:nvPr/>
        </p:nvSpPr>
        <p:spPr>
          <a:xfrm>
            <a:off x="6026825" y="3413675"/>
            <a:ext cx="2615700" cy="1411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Tweeted at: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2020-10-06 12:03:40 UTC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Labeled </a:t>
            </a:r>
            <a:r>
              <a:rPr lang="en">
                <a:solidFill>
                  <a:schemeClr val="dk1"/>
                </a:solidFill>
              </a:rPr>
              <a:t>no later than: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2020-10-06 15:37:45 UTC</a:t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75" y="1170113"/>
            <a:ext cx="5047568" cy="36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 with quote tweets</a:t>
            </a:r>
            <a:endParaRPr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44052" l="0" r="0" t="0"/>
          <a:stretch/>
        </p:blipFill>
        <p:spPr>
          <a:xfrm>
            <a:off x="1081225" y="1017729"/>
            <a:ext cx="2518149" cy="194655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350" y="1058150"/>
            <a:ext cx="3846001" cy="34432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2" name="Google Shape;242;p29"/>
          <p:cNvSpPr/>
          <p:nvPr/>
        </p:nvSpPr>
        <p:spPr>
          <a:xfrm rot="10232591">
            <a:off x="1755444" y="2543210"/>
            <a:ext cx="3076612" cy="9947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/>
        </p:nvSpPr>
        <p:spPr>
          <a:xfrm>
            <a:off x="4879725" y="4471650"/>
            <a:ext cx="38460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https://twitter.com/realDonaldTrump/status/1313449844413992961/retweets/with_comments</a:t>
            </a:r>
            <a:endParaRPr sz="1000"/>
          </a:p>
        </p:txBody>
      </p:sp>
      <p:sp>
        <p:nvSpPr>
          <p:cNvPr id="244" name="Google Shape;244;p29"/>
          <p:cNvSpPr txBox="1"/>
          <p:nvPr/>
        </p:nvSpPr>
        <p:spPr>
          <a:xfrm>
            <a:off x="506075" y="2944400"/>
            <a:ext cx="42693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Scraped quote tweets page using Chrome dev console.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Extracted tweets using Haralyzer.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JQ to extract the user count and user details from the tweets.</a:t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662500" y="4223375"/>
            <a:ext cx="3846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https://pypi.org/project/haralyzer/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https://stedolan.github.io/jq/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 </a:t>
            </a:r>
            <a:r>
              <a:rPr lang="en"/>
              <a:t>60% of Quote Tweets (517) were tweeted before the label.</a:t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3250" y="1371001"/>
            <a:ext cx="4757475" cy="34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32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High p</a:t>
            </a:r>
            <a:r>
              <a:rPr lang="en" sz="2600"/>
              <a:t>robability of bot quote tweeting the Trump’s labeled Covid-19 tweet  </a:t>
            </a:r>
            <a:endParaRPr sz="2600"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450" y="1221000"/>
            <a:ext cx="5022476" cy="31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1"/>
          <p:cNvSpPr txBox="1"/>
          <p:nvPr/>
        </p:nvSpPr>
        <p:spPr>
          <a:xfrm>
            <a:off x="1099300" y="4256000"/>
            <a:ext cx="63033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distribution of Botometer Complete Automation Probability (CAP) score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4387100" y="4568650"/>
            <a:ext cx="58092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 txBox="1"/>
          <p:nvPr/>
        </p:nvSpPr>
        <p:spPr>
          <a:xfrm>
            <a:off x="252125" y="4568650"/>
            <a:ext cx="4245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https://botometer.osome.iu.edu/</a:t>
            </a:r>
            <a:endParaRPr sz="1300"/>
          </a:p>
        </p:txBody>
      </p:sp>
      <p:sp>
        <p:nvSpPr>
          <p:cNvPr id="262" name="Google Shape;262;p31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25" y="129050"/>
            <a:ext cx="8021000" cy="45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88075" y="824500"/>
            <a:ext cx="458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51C75"/>
                </a:solidFill>
                <a:highlight>
                  <a:srgbClr val="A4C2F4"/>
                </a:highlight>
              </a:rPr>
              <a:t>President Trump’s tweet</a:t>
            </a:r>
            <a:r>
              <a:rPr b="1" lang="en" sz="2400">
                <a:solidFill>
                  <a:srgbClr val="351C75"/>
                </a:solidFill>
                <a:highlight>
                  <a:srgbClr val="A4C2F4"/>
                </a:highlight>
              </a:rPr>
              <a:t> was first labeled by Twitter on May 26, 2020.</a:t>
            </a:r>
            <a:endParaRPr b="1" sz="2400">
              <a:solidFill>
                <a:srgbClr val="351C75"/>
              </a:solidFill>
              <a:highlight>
                <a:srgbClr val="A4C2F4"/>
              </a:highlight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709825" y="1355625"/>
            <a:ext cx="26700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709825" y="1931650"/>
            <a:ext cx="3747600" cy="199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709825" y="2175450"/>
            <a:ext cx="26700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4709825" y="2537975"/>
            <a:ext cx="26700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709825" y="2707475"/>
            <a:ext cx="33681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709825" y="3110725"/>
            <a:ext cx="30156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sp>
        <p:nvSpPr>
          <p:cNvPr id="71" name="Google Shape;71;p14"/>
          <p:cNvSpPr txBox="1"/>
          <p:nvPr/>
        </p:nvSpPr>
        <p:spPr>
          <a:xfrm>
            <a:off x="562325" y="4529925"/>
            <a:ext cx="78951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http://storygraph.cs.odu.edu/graphs/polar-media-consensus-graph/#cursor=143&amp;hist=1440&amp;t=2020-05-26T23:57:38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Collected 10 of President Trump’s tweets labeled by Twitter. </a:t>
            </a:r>
            <a:endParaRPr sz="1500">
              <a:solidFill>
                <a:srgbClr val="0E101A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The mementos of these tweets can be found in IA, archive.is and perma.cc. These tweets are mostly archived in IA’s Wayback Machine.</a:t>
            </a:r>
            <a:endParaRPr sz="1500">
              <a:solidFill>
                <a:srgbClr val="0E101A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The new UI mementos in IA are subject to temporal violations.</a:t>
            </a:r>
            <a:endParaRPr sz="1500">
              <a:solidFill>
                <a:srgbClr val="0E101A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On Average, Twitter labeled the Trump tweet within 4-5 hours.</a:t>
            </a:r>
            <a:endParaRPr sz="1500">
              <a:solidFill>
                <a:srgbClr val="0E101A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The engagements with the tweet showed a similar pattern. Likes increase drastically. Retweets are more than replies. </a:t>
            </a:r>
            <a:endParaRPr sz="1500">
              <a:solidFill>
                <a:srgbClr val="0E101A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60% of quote Tweets collected of Trump’s covid-19 tweet were tweeted before the label.</a:t>
            </a:r>
            <a:endParaRPr sz="1500">
              <a:solidFill>
                <a:srgbClr val="0E101A"/>
              </a:solidFill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0E101A"/>
              </a:buClr>
              <a:buSzPts val="1500"/>
              <a:buChar char="●"/>
            </a:pPr>
            <a:r>
              <a:rPr lang="en" sz="1500">
                <a:solidFill>
                  <a:srgbClr val="0E101A"/>
                </a:solidFill>
              </a:rPr>
              <a:t>There is a higher probability that bot accounts are quote tweeting the covid-19 tweet.</a:t>
            </a:r>
            <a:endParaRPr sz="1500">
              <a:solidFill>
                <a:srgbClr val="0E101A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267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Types Of Labels</a:t>
            </a:r>
            <a:endParaRPr/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832400" y="4568875"/>
            <a:ext cx="3999900" cy="1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https://twitter.com/realDonaldTrump/status/1313449844413992961</a:t>
            </a:r>
            <a:endParaRPr sz="7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525" y="1150326"/>
            <a:ext cx="3999900" cy="345377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4879250" y="4330600"/>
            <a:ext cx="32934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672475" y="1630000"/>
            <a:ext cx="3791700" cy="67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50" y="1202411"/>
            <a:ext cx="4147176" cy="322986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355725" y="3805350"/>
            <a:ext cx="32934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243850" y="3070000"/>
            <a:ext cx="3293400" cy="27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55725" y="4616950"/>
            <a:ext cx="32934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https://twitter.com/realDonaldTrump/status/1265255835124539392</a:t>
            </a:r>
            <a:endParaRPr sz="1000"/>
          </a:p>
        </p:txBody>
      </p:sp>
      <p:sp>
        <p:nvSpPr>
          <p:cNvPr id="85" name="Google Shape;85;p15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7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sp>
        <p:nvSpPr>
          <p:cNvPr id="86" name="Google Shape;86;p15"/>
          <p:cNvSpPr/>
          <p:nvPr/>
        </p:nvSpPr>
        <p:spPr>
          <a:xfrm>
            <a:off x="5385775" y="980825"/>
            <a:ext cx="2633700" cy="1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Violated</a:t>
            </a:r>
            <a:r>
              <a:rPr lang="en"/>
              <a:t> Twitter Rules Labels</a:t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099875" y="1032900"/>
            <a:ext cx="1805100" cy="16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Fact-check Labels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Tweets have been labeled so far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500" y="1136250"/>
            <a:ext cx="2404499" cy="2076226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2287724" cy="2638699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5">
            <a:alphaModFix/>
          </a:blip>
          <a:srcRect b="2629" l="0" r="0" t="0"/>
          <a:stretch/>
        </p:blipFill>
        <p:spPr>
          <a:xfrm>
            <a:off x="835550" y="2807000"/>
            <a:ext cx="2185076" cy="178792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3002" y="2571750"/>
            <a:ext cx="2040975" cy="16736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6"/>
          <p:cNvSpPr txBox="1"/>
          <p:nvPr/>
        </p:nvSpPr>
        <p:spPr>
          <a:xfrm>
            <a:off x="5787300" y="1308225"/>
            <a:ext cx="2927400" cy="3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666666"/>
                </a:solidFill>
              </a:rPr>
              <a:t>Tweet IDs</a:t>
            </a:r>
            <a:endParaRPr b="1"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999999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1313449844413992961</a:t>
            </a:r>
            <a:endParaRPr i="1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1306557587375128576</a:t>
            </a:r>
            <a:endParaRPr i="1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1304769412759724033</a:t>
            </a:r>
            <a:endParaRPr i="1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1301528521752354816</a:t>
            </a:r>
            <a:endParaRPr i="1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1301528522582786049</a:t>
            </a:r>
            <a:endParaRPr i="1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1297495295266357248</a:t>
            </a:r>
            <a:endParaRPr i="1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1275409656488382465</a:t>
            </a:r>
            <a:endParaRPr i="1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1266231100780744704</a:t>
            </a:r>
            <a:endParaRPr i="1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1265255835124539392</a:t>
            </a:r>
            <a:endParaRPr i="1"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AutoNum type="arabicPeriod"/>
            </a:pPr>
            <a:r>
              <a:rPr i="1" lang="en">
                <a:solidFill>
                  <a:srgbClr val="666666"/>
                </a:solidFill>
              </a:rPr>
              <a:t>1265255845358645254</a:t>
            </a:r>
            <a:endParaRPr i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98" name="Google Shape;98;p16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7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41650" l="0" r="0" t="0"/>
          <a:stretch/>
        </p:blipFill>
        <p:spPr>
          <a:xfrm>
            <a:off x="189700" y="1342780"/>
            <a:ext cx="3372551" cy="222399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>
            <p:ph type="title"/>
          </p:nvPr>
        </p:nvSpPr>
        <p:spPr>
          <a:xfrm>
            <a:off x="189700" y="234950"/>
            <a:ext cx="47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rgbClr val="FFFFFF"/>
                </a:highlight>
              </a:rPr>
              <a:t>These Tweets are mostly archived in IA.</a:t>
            </a:r>
            <a:endParaRPr b="1">
              <a:highlight>
                <a:srgbClr val="FFFFFF"/>
              </a:highlight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619675" y="3305250"/>
            <a:ext cx="23982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1543675" y="2277600"/>
            <a:ext cx="581700" cy="12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4286375" y="2331400"/>
            <a:ext cx="581700" cy="16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5">
            <a:alphaModFix/>
          </a:blip>
          <a:srcRect b="0" l="0" r="30986" t="0"/>
          <a:stretch/>
        </p:blipFill>
        <p:spPr>
          <a:xfrm>
            <a:off x="2334329" y="1420913"/>
            <a:ext cx="2809178" cy="230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698" y="2704225"/>
            <a:ext cx="2891729" cy="163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5426" y="2615025"/>
            <a:ext cx="2891729" cy="16351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3486953" y="2088275"/>
            <a:ext cx="948000" cy="12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3432076" y="3064025"/>
            <a:ext cx="843600" cy="241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619675" y="3325500"/>
            <a:ext cx="1505700" cy="11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5474750" y="355150"/>
            <a:ext cx="3372600" cy="4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$ curl -s http://memgator.cs.odu.edu/timemap/link/https://twitter.com/realDonaldTrump/status/</a:t>
            </a:r>
            <a:r>
              <a:rPr b="1" lang="en" sz="1100"/>
              <a:t>1313449844413992961 </a:t>
            </a:r>
            <a:r>
              <a:rPr lang="en" sz="1100"/>
              <a:t>| grep datetime | awk -v FS=/ '{print $3}' | sort | uniq -c | sort -n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</a:t>
            </a:r>
            <a:r>
              <a:rPr b="1" lang="en" sz="1100"/>
              <a:t>84 web.archive.org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$ curl -s http://memgator.cs.odu.edu/timemap/link/https://twitter.com/realDonaldTrump/status/</a:t>
            </a:r>
            <a:r>
              <a:rPr b="1" lang="en" sz="1100">
                <a:solidFill>
                  <a:schemeClr val="dk1"/>
                </a:solidFill>
              </a:rPr>
              <a:t>1275409656488382465</a:t>
            </a:r>
            <a:r>
              <a:rPr lang="en" sz="1100">
                <a:solidFill>
                  <a:schemeClr val="dk1"/>
                </a:solidFill>
              </a:rPr>
              <a:t> | grep datetime | awk -v FS=/ '{print $3}' | sort | uniq -c | sort -n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4 archive.md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161 web.archive.org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$ curl -s http://memgator.cs.odu.edu/timemap/link/https://twitter.com/realDonaldTrump/status/</a:t>
            </a:r>
            <a:r>
              <a:rPr b="1" lang="en" sz="1100">
                <a:solidFill>
                  <a:schemeClr val="dk1"/>
                </a:solidFill>
              </a:rPr>
              <a:t>1266231100780744704 </a:t>
            </a:r>
            <a:r>
              <a:rPr lang="en" sz="1100">
                <a:solidFill>
                  <a:schemeClr val="dk1"/>
                </a:solidFill>
              </a:rPr>
              <a:t>| grep datetime | awk -v FS=/ '{print $3}' | sort | uniq -c | sort -n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 4 perma.cc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16 wayback.archive-it.org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   36 archive.md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   748 web.archive.org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well are these tweets archived?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691250" y="3741050"/>
            <a:ext cx="7880700" cy="8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Table 1</a:t>
            </a:r>
            <a:r>
              <a:rPr lang="en" sz="1600"/>
              <a:t>. The number of </a:t>
            </a:r>
            <a:r>
              <a:rPr lang="en" sz="1600"/>
              <a:t>memento</a:t>
            </a:r>
            <a:r>
              <a:rPr lang="en" sz="1600"/>
              <a:t>s</a:t>
            </a:r>
            <a:r>
              <a:rPr lang="en" sz="1600"/>
              <a:t> in IA and Archive.is for the 10 labeled tweets.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300"/>
              <a:t>Data is tabulated using Memgator &amp; CDX API on 2020-10-14T21:45.</a:t>
            </a:r>
            <a:endParaRPr i="1" sz="1300"/>
          </a:p>
        </p:txBody>
      </p:sp>
      <p:sp>
        <p:nvSpPr>
          <p:cNvPr id="122" name="Google Shape;122;p18"/>
          <p:cNvSpPr/>
          <p:nvPr/>
        </p:nvSpPr>
        <p:spPr>
          <a:xfrm>
            <a:off x="355725" y="4616950"/>
            <a:ext cx="40938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https://github.com/oduwsdl/MemGator</a:t>
            </a:r>
            <a:r>
              <a:rPr lang="en" sz="700"/>
              <a:t>,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https://github.com/internetarchive/wayback/blob/master/wayback-cdx-server/README.md</a:t>
            </a:r>
            <a:endParaRPr sz="700"/>
          </a:p>
        </p:txBody>
      </p:sp>
      <p:sp>
        <p:nvSpPr>
          <p:cNvPr id="123" name="Google Shape;123;p18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5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5044" y="1017725"/>
            <a:ext cx="4334630" cy="272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01525" y="27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Old UI and n</a:t>
            </a:r>
            <a:r>
              <a:rPr lang="en"/>
              <a:t>ew</a:t>
            </a:r>
            <a:r>
              <a:rPr lang="en"/>
              <a:t> UI mementos in 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25" y="800500"/>
            <a:ext cx="7375278" cy="374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5017275" y="1854325"/>
            <a:ext cx="2325300" cy="32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448750" y="4120075"/>
            <a:ext cx="32934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 u="sng">
                <a:solidFill>
                  <a:schemeClr val="hlink"/>
                </a:solidFill>
                <a:hlinkClick r:id="rId4"/>
              </a:rPr>
              <a:t>https://web.archive.org/web/20200823210018/https://twitter.com/realdonaldtrump/status/1297495295266357248</a:t>
            </a:r>
            <a:endParaRPr b="1" sz="600"/>
          </a:p>
        </p:txBody>
      </p:sp>
      <p:sp>
        <p:nvSpPr>
          <p:cNvPr id="133" name="Google Shape;133;p19"/>
          <p:cNvSpPr/>
          <p:nvPr/>
        </p:nvSpPr>
        <p:spPr>
          <a:xfrm>
            <a:off x="4487200" y="4046475"/>
            <a:ext cx="32934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https://web.archive.org/web/20200823112607/https://twitter.com/realdonaldtrump/status/1297495295266357248</a:t>
            </a:r>
            <a:endParaRPr sz="1000"/>
          </a:p>
        </p:txBody>
      </p:sp>
      <p:sp>
        <p:nvSpPr>
          <p:cNvPr id="134" name="Google Shape;134;p19"/>
          <p:cNvSpPr/>
          <p:nvPr/>
        </p:nvSpPr>
        <p:spPr>
          <a:xfrm>
            <a:off x="5528525" y="985375"/>
            <a:ext cx="866400" cy="12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1987475" y="985375"/>
            <a:ext cx="626700" cy="12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349650" y="4490200"/>
            <a:ext cx="82902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WSDL Blog describing this change in detail:</a:t>
            </a:r>
            <a:r>
              <a:rPr lang="en"/>
              <a:t>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https://ws-dl.blogspot.com/2020/07/2020-07-15-twitter-was-already.html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1228950" y="2738775"/>
            <a:ext cx="1034400" cy="12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4969850" y="3271425"/>
            <a:ext cx="2372700" cy="20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7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has added label to o</a:t>
            </a:r>
            <a:r>
              <a:rPr lang="en"/>
              <a:t>ld</a:t>
            </a:r>
            <a:r>
              <a:rPr lang="en"/>
              <a:t> UI mementos as well.</a:t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100" y="1017725"/>
            <a:ext cx="4567826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2974600" y="3620950"/>
            <a:ext cx="3006300" cy="51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5373525" y="1381050"/>
            <a:ext cx="892500" cy="5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 rot="-463">
            <a:off x="6266025" y="1381213"/>
            <a:ext cx="2226600" cy="1131000"/>
          </a:xfrm>
          <a:prstGeom prst="leftArrowCallout">
            <a:avLst>
              <a:gd fmla="val 22248" name="adj1"/>
              <a:gd fmla="val 12217" name="adj2"/>
              <a:gd fmla="val 25000" name="adj3"/>
              <a:gd fmla="val 65463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The earliest old UI memento with label I could find is from Aug 26, 2020.</a:t>
            </a:r>
            <a:endParaRPr i="1" sz="1300"/>
          </a:p>
        </p:txBody>
      </p:sp>
      <p:sp>
        <p:nvSpPr>
          <p:cNvPr id="149" name="Google Shape;149;p20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265700" y="187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UI mementos in IA can be deceiving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12451" l="0" r="0" t="6009"/>
          <a:stretch/>
        </p:blipFill>
        <p:spPr>
          <a:xfrm>
            <a:off x="635000" y="760075"/>
            <a:ext cx="5686250" cy="40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6652500" y="1288175"/>
            <a:ext cx="17481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r>
              <a:rPr lang="en"/>
              <a:t> tweet created at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2020-08-23T</a:t>
            </a:r>
            <a:r>
              <a:rPr lang="en"/>
              <a:t>11:25:59</a:t>
            </a:r>
            <a:r>
              <a:rPr lang="en"/>
              <a:t>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According to this memento the tweet was labeled within 1 min and 8 secs.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 </a:t>
            </a:r>
            <a:endParaRPr i="1"/>
          </a:p>
        </p:txBody>
      </p:sp>
      <p:sp>
        <p:nvSpPr>
          <p:cNvPr id="157" name="Google Shape;157;p21"/>
          <p:cNvSpPr/>
          <p:nvPr/>
        </p:nvSpPr>
        <p:spPr>
          <a:xfrm>
            <a:off x="2475125" y="801350"/>
            <a:ext cx="947700" cy="29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13800" y="4957100"/>
            <a:ext cx="9116400" cy="114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</a:t>
            </a:r>
            <a:r>
              <a:rPr lang="en" sz="900">
                <a:solidFill>
                  <a:srgbClr val="4A86E8"/>
                </a:solidFill>
              </a:rPr>
              <a:t>@kritika_garg</a:t>
            </a:r>
            <a:r>
              <a:rPr lang="en" sz="900"/>
              <a:t>    (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kgarg001@odu.edu</a:t>
            </a:r>
            <a:r>
              <a:rPr lang="en" sz="900"/>
              <a:t>)                                                                                                                         CS895  Web Archiving Forensics, Fall 2020                                              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